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970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63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66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341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5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812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10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13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A361989-59FC-4D58-A270-F191D8EE81CC}" type="datetimeFigureOut">
              <a:rPr lang="ru-KZ" smtClean="0"/>
              <a:t>06.11.2025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AD7F-FD00-4B7D-B0E6-12DCD4E87304}" type="slidenum">
              <a:rPr lang="ru-KZ" smtClean="0"/>
              <a:t>‹#›</a:t>
            </a:fld>
            <a:endParaRPr lang="ru-K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9858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6BF2F-16A1-BA58-C1CE-6DE87706F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the chemistry of coordination compounds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46CD7C-D396-7E1C-F26C-34A4E9E87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7323D-9213-7BEF-9429-B2649E9B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" y="120969"/>
            <a:ext cx="1609483" cy="1664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F29E9-9729-A5C7-A457-0D61F478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44" y="56164"/>
            <a:ext cx="1755800" cy="1731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5B464-B79B-E189-7779-4A5B1FAD7F18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Al-Farabi Kazakh National University</a:t>
            </a:r>
            <a:endParaRPr lang="ru-RU" dirty="0"/>
          </a:p>
          <a:p>
            <a:pPr algn="ctr"/>
            <a:r>
              <a:rPr lang="en-US" dirty="0"/>
              <a:t>Faculty of Chemistry and Chemical technology</a:t>
            </a:r>
            <a:endParaRPr lang="ru-RU" dirty="0"/>
          </a:p>
          <a:p>
            <a:pPr algn="ctr"/>
            <a:r>
              <a:rPr lang="en-US" dirty="0"/>
              <a:t>Department of General and Inorganic Chemistry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1632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5F13-793A-495D-BA2B-0F4570AD1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2DAF3-DBE0-46F2-98F0-8413B0422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58BEF-C417-4034-A07A-4FC9FD946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D1765F-44EA-48C7-8AB7-1ED4F6FBC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857D-E98E-495B-B8A4-3FC6B1D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A3E57-5CD6-4B46-9194-26E82DA38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E5663-96A2-B5E3-C24B-A59550CD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384865" cy="107722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Historical background</a:t>
            </a:r>
            <a:endParaRPr lang="ru-K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4ADF45B-55D0-46C2-CB98-B8D33CB7A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5616" y="2105202"/>
                <a:ext cx="5227100" cy="39447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100" dirty="0"/>
                  <a:t>The study of coordination compounds began in the 19th century with the work of Alfred Werner.</a:t>
                </a:r>
                <a:br>
                  <a:rPr lang="en-US" sz="1100" dirty="0"/>
                </a:br>
                <a:r>
                  <a:rPr lang="en-US" sz="1100" dirty="0"/>
                  <a:t>Werner proposed the revolutionary idea that: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100" dirty="0"/>
                  <a:t>Metals can bond to molecules or ions (ligands) beyond their simple ionic valence.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100" dirty="0"/>
                  <a:t>Complexes possess definite geometries determined by the coordination number of the metal.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100" dirty="0"/>
                  <a:t>In 1893, Werner introduced the concept of coordination spheres, distinguishing between primary (ionic) and secondary (coordination) valences.</a:t>
                </a:r>
                <a:br>
                  <a:rPr lang="en-US" sz="1100" dirty="0"/>
                </a:br>
                <a:r>
                  <a:rPr lang="en-US" sz="1100" dirty="0"/>
                  <a:t>For example: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ar-IQ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IQ" sz="1100" b="0" i="1" smtClean="0">
                              <a:latin typeface="Cambria Math" panose="02040503050406030204" pitchFamily="18" charset="0"/>
                            </a:rPr>
                            <m:t>𝐶𝑜</m:t>
                          </m:r>
                          <m:d>
                            <m:dPr>
                              <m:endChr m:val="]"/>
                              <m:ctrlPr>
                                <a:rPr lang="ar-IQ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IQ" sz="1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ar-IQ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IQ" sz="11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ar-IQ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ar-IQ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IQ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IQ" sz="1100" b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ar-IQ" sz="11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r>
                            <a:rPr lang="ar-IQ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ar-IQ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IQ" sz="11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ar-IQ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ar-IQ" sz="11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100" dirty="0"/>
                  <a:t>contains a cobalt(III) ion coordinated to six ammonia ligands, forming a stable octahedral complex.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ru-KZ" sz="11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4ADF45B-55D0-46C2-CB98-B8D33CB7A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5616" y="2105202"/>
                <a:ext cx="5227100" cy="394474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B51C0-D0DB-BEA3-3675-05011EC652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49" r="11916" b="2"/>
          <a:stretch>
            <a:fillRect/>
          </a:stretch>
        </p:blipFill>
        <p:spPr>
          <a:xfrm>
            <a:off x="7311864" y="647190"/>
            <a:ext cx="3434521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77E94FA-15D7-48DE-9ADF-C2B27A66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1DC627-4ABE-46C9-81E9-5BB1D8CE0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C6DF18-30CC-455D-BEF5-AD8ABBB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97A168-9964-4557-8B18-18F68C71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4E0424-26BF-4CAF-B60C-9FA333BAF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5EAC93-4557-436A-BA08-FC04B422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12A95-2D51-4F5B-B468-3C7BF914E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033E-DBDA-5BE4-7319-2BA7ABDB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080" y="808056"/>
            <a:ext cx="6630648" cy="1077229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/>
              <a:t>Basic concepts and definitions</a:t>
            </a:r>
            <a:endParaRPr lang="ru-KZ" sz="29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9A8976-AFE1-F995-E702-ECF435A19A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0009"/>
          <a:stretch>
            <a:fillRect/>
          </a:stretch>
        </p:blipFill>
        <p:spPr>
          <a:xfrm>
            <a:off x="1551647" y="2349402"/>
            <a:ext cx="4914867" cy="344001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FA33FF-74B2-D6B6-7C83-7DC7163BF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00" y="2052116"/>
                <a:ext cx="4174067" cy="44807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000" dirty="0"/>
                  <a:t>A coordination compound consists of a central metal atom or ion surrounded by ligands, which donate electron pairs.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000" dirty="0"/>
                  <a:t>Central atom/ion: Usually a transition metal capable of accepting electron pairs.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000" dirty="0"/>
                  <a:t>Ligand: An ion or molecule that donates a lone pair to the metal (e.g., NH₃, Cl⁻, CN⁻, H₂O).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000" dirty="0"/>
                  <a:t>Coordination number (C.N.): The number of ligand donor atoms directly bonded to the metal.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000" dirty="0"/>
                  <a:t>Coordination sphere: The central metal plus its attached ligands, enclosed in brackets.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000" dirty="0"/>
                  <a:t>Example: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ar-IQ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IQ" sz="1000" b="0" i="1">
                              <a:latin typeface="Cambria Math" panose="02040503050406030204" pitchFamily="18" charset="0"/>
                            </a:rPr>
                            <m:t>𝐶𝑢</m:t>
                          </m:r>
                          <m:d>
                            <m:dPr>
                              <m:endChr m:val=""/>
                              <m:ctrlPr>
                                <a:rPr lang="ar-IQ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IQ" sz="10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ar-IQ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IQ" sz="10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ar-IQ" sz="1000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ar-IQ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IQ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IQ" sz="1000" b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ar-IQ" sz="10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ar-IQ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IQ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IQ" sz="1000" b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IQ" sz="1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IQ" sz="1000" b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IQ" sz="1000" i="1"/>
                                <m:t> → 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. = 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ligands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NH</m:t>
                              </m:r>
                              <m:r>
                                <m:rPr>
                                  <m:nor/>
                                </m:rPr>
                                <a:rPr lang="en-US" sz="1000" i="1"/>
                                <m:t>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ar-IQ" sz="10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ru-KZ" sz="1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FA33FF-74B2-D6B6-7C83-7DC7163BF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0" y="2052116"/>
                <a:ext cx="4174067" cy="4480764"/>
              </a:xfrm>
              <a:blipFill>
                <a:blip r:embed="rId6"/>
                <a:stretch>
                  <a:fillRect r="-29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51DB18B-281E-4563-841D-F2464BEBD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57A08-2653-15EE-537D-11A1405F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and bonding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7292-C393-340B-3927-3357B399B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Bond formation in complexes occurs through coordinate covalent bonds, where ligands donate electron pairs to the metal.</a:t>
            </a:r>
            <a:br>
              <a:rPr lang="en-US" dirty="0"/>
            </a:br>
            <a:r>
              <a:rPr lang="en-US" dirty="0"/>
              <a:t>Several bonding models explain this behavior:</a:t>
            </a:r>
          </a:p>
          <a:p>
            <a:pPr marL="0" indent="0">
              <a:buNone/>
            </a:pPr>
            <a:r>
              <a:rPr lang="en-US" u="sng" dirty="0"/>
              <a:t>1. Valence Bond Theory (VBT):</a:t>
            </a:r>
          </a:p>
          <a:p>
            <a:pPr marL="0" indent="0">
              <a:buNone/>
            </a:pPr>
            <a:r>
              <a:rPr lang="en-US" dirty="0"/>
              <a:t>Bonding involves overlap between ligand orbitals and hybridized metal orbitals.</a:t>
            </a:r>
          </a:p>
          <a:p>
            <a:pPr marL="0" indent="0">
              <a:buNone/>
            </a:pPr>
            <a:r>
              <a:rPr lang="en-US" dirty="0"/>
              <a:t>Predicts geometry and magnetic properties (e.g., sp³ = tetrahedral, d²sp³ = octahedral).</a:t>
            </a:r>
          </a:p>
          <a:p>
            <a:pPr marL="0" indent="0">
              <a:buNone/>
            </a:pPr>
            <a:r>
              <a:rPr lang="en-US" u="sng" dirty="0"/>
              <a:t>2. Crystal Field Theory (CFT):</a:t>
            </a:r>
          </a:p>
          <a:p>
            <a:pPr marL="0" indent="0">
              <a:buNone/>
            </a:pPr>
            <a:r>
              <a:rPr lang="en-US" dirty="0"/>
              <a:t>Considers electrostatic interactions between metal ions and ligands.</a:t>
            </a:r>
          </a:p>
          <a:p>
            <a:pPr marL="0" indent="0">
              <a:buNone/>
            </a:pPr>
            <a:r>
              <a:rPr lang="en-US" dirty="0"/>
              <a:t>Explains color, magnetism, and stability through d-orbital splitting.</a:t>
            </a:r>
          </a:p>
          <a:p>
            <a:pPr marL="0" indent="0">
              <a:buNone/>
            </a:pPr>
            <a:r>
              <a:rPr lang="en-US" u="sng" dirty="0"/>
              <a:t>3. Molecular Orbital Theory (MOT):</a:t>
            </a:r>
          </a:p>
          <a:p>
            <a:pPr marL="0" indent="0">
              <a:buNone/>
            </a:pPr>
            <a:r>
              <a:rPr lang="en-US" dirty="0"/>
              <a:t>Provides a more accurate quantum mechanical description of bonding and electronic transitions.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4231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BF9B3-4904-8405-5E53-EAE834CE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and nomenclature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46D6D-FA87-FA90-45C7-09249C8A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694" y="1536969"/>
            <a:ext cx="9221821" cy="5107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Coordination compounds are classified based 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Nature of the Ligand:</a:t>
            </a:r>
          </a:p>
          <a:p>
            <a:pPr marL="457200" lvl="1" indent="0">
              <a:buNone/>
            </a:pPr>
            <a:r>
              <a:rPr lang="en-US" b="1" dirty="0"/>
              <a:t>Neutral (NH₃, H₂O, CO), anionic (Cl⁻, CN⁻, OH⁻), or cationic (NO⁺).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Charge of the Complex:</a:t>
            </a:r>
          </a:p>
          <a:p>
            <a:pPr marL="457200" lvl="1" indent="0">
              <a:buNone/>
            </a:pPr>
            <a:r>
              <a:rPr lang="en-US" b="1" dirty="0"/>
              <a:t>Cationic ([Co(NH₃)₆]³⁺), anionic ([Fe(CN)₆]³⁻), or neutral ([Ni(CO)₄]).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Coordination Number and Geometry:</a:t>
            </a:r>
          </a:p>
          <a:p>
            <a:pPr marL="457200" lvl="1" indent="0">
              <a:buNone/>
            </a:pPr>
            <a:r>
              <a:rPr lang="en-US" b="1" dirty="0"/>
              <a:t>2 → Linear, 4 → Tetrahedral/Square planar, 6 → Octahedral.</a:t>
            </a:r>
          </a:p>
          <a:p>
            <a:pPr marL="0" indent="0">
              <a:buNone/>
            </a:pPr>
            <a:r>
              <a:rPr lang="en-US" b="1" dirty="0"/>
              <a:t>Nomenclature Rules (IUPAC):</a:t>
            </a:r>
          </a:p>
          <a:p>
            <a:pPr marL="0" indent="0">
              <a:buNone/>
            </a:pPr>
            <a:r>
              <a:rPr lang="en-US" b="1" dirty="0"/>
              <a:t>Ligands are named alphabetically before the metal.</a:t>
            </a:r>
          </a:p>
          <a:p>
            <a:pPr marL="0" indent="0">
              <a:buNone/>
            </a:pPr>
            <a:r>
              <a:rPr lang="en-US" b="1" dirty="0"/>
              <a:t>Prefixes (di-, tri-, tetra-) indicate the number of ligands.</a:t>
            </a:r>
          </a:p>
          <a:p>
            <a:pPr marL="0" indent="0">
              <a:buNone/>
            </a:pPr>
            <a:r>
              <a:rPr lang="en-US" b="1" dirty="0"/>
              <a:t>Metal oxidation state is given in Roman numerals.</a:t>
            </a:r>
            <a:br>
              <a:rPr lang="en-US" b="1" dirty="0"/>
            </a:br>
            <a:r>
              <a:rPr lang="en-US" b="1" dirty="0"/>
              <a:t>Example: [Cr(H₂O)₆]Cl₃ → </a:t>
            </a:r>
            <a:r>
              <a:rPr lang="en-US" b="1" i="1" dirty="0" err="1"/>
              <a:t>hexaaquachromium</a:t>
            </a:r>
            <a:r>
              <a:rPr lang="en-US" b="1" i="1" dirty="0"/>
              <a:t>(III) chloride.</a:t>
            </a:r>
            <a:endParaRPr lang="en-US" b="1" dirty="0"/>
          </a:p>
          <a:p>
            <a:pPr marL="0" indent="0">
              <a:buNone/>
            </a:pP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276170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615C7-ABDD-E433-4CF0-CF3A6CB7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Isomerism in coordination compounds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9DD59-67D1-7CB5-6B7C-3D994CF8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Coordination compounds often exhibit </a:t>
            </a:r>
            <a:r>
              <a:rPr lang="en-US" b="1" dirty="0"/>
              <a:t>isomerism</a:t>
            </a:r>
            <a:r>
              <a:rPr lang="en-US" dirty="0"/>
              <a:t>, where compounds have the same composition but different arrangements.</a:t>
            </a:r>
          </a:p>
          <a:p>
            <a:pPr marL="0" indent="0">
              <a:buNone/>
            </a:pPr>
            <a:r>
              <a:rPr lang="en-US" b="1" dirty="0"/>
              <a:t>Types of Isomerism: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Structural Isomerism:</a:t>
            </a:r>
            <a:endParaRPr lang="en-US" dirty="0"/>
          </a:p>
          <a:p>
            <a:pPr marL="457200" lvl="1" indent="0">
              <a:buNone/>
            </a:pPr>
            <a:r>
              <a:rPr lang="en-US" b="1" dirty="0"/>
              <a:t>Ionization isomerism:</a:t>
            </a:r>
            <a:r>
              <a:rPr lang="en-US" dirty="0"/>
              <a:t> [Co(NH₃)₅Br]SO₄ ↔ [Co(NH₃)₅SO₄]Br</a:t>
            </a:r>
          </a:p>
          <a:p>
            <a:pPr marL="457200" lvl="1" indent="0">
              <a:buNone/>
            </a:pPr>
            <a:r>
              <a:rPr lang="en-US" b="1" dirty="0"/>
              <a:t>Coordination isomerism:</a:t>
            </a:r>
            <a:r>
              <a:rPr lang="en-US" dirty="0"/>
              <a:t> Occurs when ligands exchange between two metal centers.</a:t>
            </a:r>
          </a:p>
          <a:p>
            <a:pPr marL="0" indent="0">
              <a:buNone/>
            </a:pPr>
            <a:r>
              <a:rPr lang="en-US" b="1" dirty="0"/>
              <a:t>Stereoisomerism:</a:t>
            </a:r>
            <a:endParaRPr lang="en-US" dirty="0"/>
          </a:p>
          <a:p>
            <a:pPr marL="457200" lvl="1" indent="0">
              <a:buNone/>
            </a:pPr>
            <a:r>
              <a:rPr lang="en-US" b="1" dirty="0"/>
              <a:t>Geometrical (cis/trans):</a:t>
            </a:r>
            <a:r>
              <a:rPr lang="en-US" dirty="0"/>
              <a:t> [Pt(NH₃)₂Cl₂] → cis &amp; trans forms.</a:t>
            </a:r>
          </a:p>
          <a:p>
            <a:pPr marL="457200" lvl="1" indent="0">
              <a:buNone/>
            </a:pPr>
            <a:r>
              <a:rPr lang="en-US" b="1" dirty="0"/>
              <a:t>Optical:</a:t>
            </a:r>
            <a:r>
              <a:rPr lang="en-US" dirty="0"/>
              <a:t> Non-superimposable mirror images (e.g., [Co(</a:t>
            </a:r>
            <a:r>
              <a:rPr lang="en-US" dirty="0" err="1"/>
              <a:t>en</a:t>
            </a:r>
            <a:r>
              <a:rPr lang="en-US" dirty="0"/>
              <a:t>)₃]³⁺).</a:t>
            </a:r>
          </a:p>
          <a:p>
            <a:pPr marL="0" indent="0">
              <a:buNone/>
            </a:pPr>
            <a:r>
              <a:rPr lang="en-US" dirty="0"/>
              <a:t>Isomerism influences </a:t>
            </a:r>
            <a:r>
              <a:rPr lang="en-US" b="1" dirty="0"/>
              <a:t>reactivity, color, and biological activity</a:t>
            </a:r>
            <a:r>
              <a:rPr lang="en-US" dirty="0"/>
              <a:t> of complexes.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3613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096C7-4DB7-917C-5EE3-DD53EB60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Stability and chemical equilibrium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C58B1D2-570E-553A-325A-6EA347DC3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1796" y="1517515"/>
                <a:ext cx="9173183" cy="516538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stability of coordination compounds depends on metal–ligand interactions and solution equilibria.</a:t>
                </a:r>
              </a:p>
              <a:p>
                <a:pPr marL="0" indent="0">
                  <a:buNone/>
                </a:pPr>
                <a:r>
                  <a:rPr lang="en-US" dirty="0"/>
                  <a:t>Two types of stability:</a:t>
                </a:r>
              </a:p>
              <a:p>
                <a:pPr marL="0" indent="0">
                  <a:buNone/>
                </a:pPr>
                <a:r>
                  <a:rPr lang="en-US" dirty="0"/>
                  <a:t>Thermodynamic stability:</a:t>
                </a:r>
                <a:br>
                  <a:rPr lang="en-US" dirty="0"/>
                </a:br>
                <a:r>
                  <a:rPr lang="en-US" dirty="0"/>
                  <a:t>Related to the formation constant (</a:t>
                </a:r>
                <a:r>
                  <a:rPr lang="en-US" dirty="0" err="1"/>
                  <a:t>Kf</a:t>
                </a:r>
                <a:r>
                  <a:rPr lang="en-US" dirty="0"/>
                  <a:t>), indicating how readily a complex forms.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IQ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ar-IQ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IQ" b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ar-IQ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IQ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ar-IQ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IQ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ar-IQ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ar-IQ" b="0" smtClean="0">
                          <a:latin typeface="Cambria Math" panose="02040503050406030204" pitchFamily="18" charset="0"/>
                        </a:rPr>
                        <m:t>⇌</m:t>
                      </m:r>
                      <m:d>
                        <m:dPr>
                          <m:begChr m:val="["/>
                          <m:endChr m:val=""/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IQ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endChr m:val=""/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IQ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ar-IQ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IQ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ar-IQ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ar-IQ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IQ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IQ" b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ar-IQ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ar-IQ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IQ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IQ" b="0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IQ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IQ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ar-IQ" dirty="0"/>
              </a:p>
              <a:p>
                <a:pPr marL="0" indent="0">
                  <a:buNone/>
                </a:pPr>
                <a:r>
                  <a:rPr lang="en-US" dirty="0"/>
                  <a:t>High </a:t>
                </a:r>
                <a:r>
                  <a:rPr lang="en-US" dirty="0" err="1"/>
                  <a:t>Kf</a:t>
                </a:r>
                <a:r>
                  <a:rPr lang="en-US" dirty="0"/>
                  <a:t> → stable complex.</a:t>
                </a:r>
              </a:p>
              <a:p>
                <a:pPr marL="0" indent="0">
                  <a:buNone/>
                </a:pPr>
                <a:r>
                  <a:rPr lang="en-US" dirty="0"/>
                  <a:t>Kinetic stability:</a:t>
                </a:r>
                <a:br>
                  <a:rPr lang="en-US" dirty="0"/>
                </a:br>
                <a:r>
                  <a:rPr lang="en-US" dirty="0"/>
                  <a:t>Describes rate of ligand substitution.</a:t>
                </a:r>
                <a:br>
                  <a:rPr lang="en-US" dirty="0"/>
                </a:br>
                <a:r>
                  <a:rPr lang="en-US" dirty="0"/>
                  <a:t>For example: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[Co(NH₃)₆]³⁺ is </a:t>
                </a:r>
                <a:r>
                  <a:rPr lang="en-US" i="1" dirty="0"/>
                  <a:t>kinetically inert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[Ni(H₂O)₆]²⁺ is </a:t>
                </a:r>
                <a:r>
                  <a:rPr lang="en-US" i="1" dirty="0"/>
                  <a:t>labile</a:t>
                </a:r>
                <a:r>
                  <a:rPr lang="en-US" dirty="0"/>
                  <a:t> (ligand exchange occurs rapidly).</a:t>
                </a:r>
              </a:p>
              <a:p>
                <a:pPr marL="0" indent="0">
                  <a:buNone/>
                </a:pPr>
                <a:r>
                  <a:rPr lang="en-US" dirty="0"/>
                  <a:t>Factors affecting stability include metal charge density, ligand basicity, chelation, and </a:t>
                </a:r>
                <a:r>
                  <a:rPr lang="en-US" dirty="0" err="1"/>
                  <a:t>pH.</a:t>
                </a:r>
                <a:endParaRPr lang="en-US" dirty="0"/>
              </a:p>
              <a:p>
                <a:pPr marL="0" indent="0">
                  <a:buNone/>
                </a:pPr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C58B1D2-570E-553A-325A-6EA347DC3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796" y="1517515"/>
                <a:ext cx="9173183" cy="5165387"/>
              </a:xfrm>
              <a:blipFill>
                <a:blip r:embed="rId2"/>
                <a:stretch>
                  <a:fillRect l="-399" t="-389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6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056EA-7EF1-4DA2-8E3F-0AFB8310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1A849-DEA4-0F10-9633-373E676F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502" y="1760706"/>
            <a:ext cx="9373637" cy="42892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Coordination compounds consist of a metal center bonded to ligands through coordinate covalent bonds.</a:t>
            </a:r>
          </a:p>
          <a:p>
            <a:r>
              <a:rPr lang="en-US" b="1" dirty="0"/>
              <a:t>Theories such as VBT, CFT, and MOT explain their bonding, geometry, and color.</a:t>
            </a:r>
          </a:p>
          <a:p>
            <a:r>
              <a:rPr lang="en-US" b="1" dirty="0"/>
              <a:t>Nomenclature follows systematic IUPAC rules based on ligand type and oxidation state.</a:t>
            </a:r>
          </a:p>
          <a:p>
            <a:r>
              <a:rPr lang="en-US" b="1" dirty="0"/>
              <a:t>Isomerism (structural and stereochemical) affects their chemical and physical behavior.</a:t>
            </a:r>
          </a:p>
          <a:p>
            <a:r>
              <a:rPr lang="en-US" b="1" dirty="0"/>
              <a:t>Stability depends on both thermodynamic and kinetic factors, governed by equilibrium constants.</a:t>
            </a:r>
          </a:p>
          <a:p>
            <a:r>
              <a:rPr lang="en-US" b="1" dirty="0"/>
              <a:t>Applications extend across medicine, catalysis, biology, and materials chemistry.</a:t>
            </a:r>
          </a:p>
        </p:txBody>
      </p:sp>
    </p:spTree>
    <p:extLst>
      <p:ext uri="{BB962C8B-B14F-4D97-AF65-F5344CB8AC3E}">
        <p14:creationId xmlns:p14="http://schemas.microsoft.com/office/powerpoint/2010/main" val="354828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4DBDB-6E73-C87A-45DB-608276321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67" y="2590984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Thank you for attention!</a:t>
            </a:r>
            <a:endParaRPr lang="ru-KZ" sz="8000"/>
          </a:p>
        </p:txBody>
      </p:sp>
    </p:spTree>
    <p:extLst>
      <p:ext uri="{BB962C8B-B14F-4D97-AF65-F5344CB8AC3E}">
        <p14:creationId xmlns:p14="http://schemas.microsoft.com/office/powerpoint/2010/main" val="17492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75</TotalTime>
  <Words>843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MS Shell Dlg 2</vt:lpstr>
      <vt:lpstr>Wingdings</vt:lpstr>
      <vt:lpstr>Wingdings 3</vt:lpstr>
      <vt:lpstr>Мэдисон</vt:lpstr>
      <vt:lpstr>Introduction to the chemistry of coordination compounds</vt:lpstr>
      <vt:lpstr>Historical background</vt:lpstr>
      <vt:lpstr>Basic concepts and definitions</vt:lpstr>
      <vt:lpstr>Structure and bonding</vt:lpstr>
      <vt:lpstr>Classification and nomenclature</vt:lpstr>
      <vt:lpstr>Isomerism in coordination compounds</vt:lpstr>
      <vt:lpstr>Stability and chemical equilibrium</vt:lpstr>
      <vt:lpstr>Summary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2</cp:revision>
  <dcterms:created xsi:type="dcterms:W3CDTF">2025-11-06T06:59:55Z</dcterms:created>
  <dcterms:modified xsi:type="dcterms:W3CDTF">2025-11-06T11:34:11Z</dcterms:modified>
</cp:coreProperties>
</file>